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92" r:id="rId2"/>
    <p:sldId id="257" r:id="rId3"/>
    <p:sldId id="258" r:id="rId4"/>
    <p:sldId id="259" r:id="rId5"/>
    <p:sldId id="260" r:id="rId6"/>
    <p:sldId id="261" r:id="rId7"/>
    <p:sldId id="294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F4B"/>
    <a:srgbClr val="FF8700"/>
    <a:srgbClr val="FFAC66"/>
    <a:srgbClr val="FD4318"/>
    <a:srgbClr val="FC504C"/>
    <a:srgbClr val="595959"/>
    <a:srgbClr val="F5F2F7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5"/>
    <p:restoredTop sz="78752"/>
  </p:normalViewPr>
  <p:slideViewPr>
    <p:cSldViewPr snapToGrid="0" snapToObjects="1">
      <p:cViewPr varScale="1">
        <p:scale>
          <a:sx n="90" d="100"/>
          <a:sy n="90" d="100"/>
        </p:scale>
        <p:origin x="1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png>
</file>

<file path=ppt/media/image3.jpeg>
</file>

<file path=ppt/media/image4.png>
</file>

<file path=ppt/media/image5.jp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1BE44-56D0-5C4B-ADA3-B6DC1B66403E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2AF4AA-33F0-D149-8C33-B02986D3329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2652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AF4AA-33F0-D149-8C33-B02986D3329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9298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AF4AA-33F0-D149-8C33-B02986D3329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9829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AF4AA-33F0-D149-8C33-B02986D3329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7718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AF4AA-33F0-D149-8C33-B02986D3329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1627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AF4AA-33F0-D149-8C33-B02986D3329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9139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AF4AA-33F0-D149-8C33-B02986D3329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4634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AF4AA-33F0-D149-8C33-B02986D3329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1284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AFB24D-4917-2345-BCA1-0C82083484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D8B6CA-6F51-834F-8FA0-B2F5A7F76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99B700-1541-6946-A3D2-C4AC11D13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0C8B8B-54BA-A743-AE1B-5E0B076E0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F7B464-B4B6-6047-91C8-DD00ED615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3519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1D2998-BB21-EF49-8A60-0B3B89C85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25BFB08-F3CA-A349-87DA-3E3070D10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4E3023-A960-E549-BE59-8B67A7E56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71245B-216A-9D4F-A16F-6F92F0EDF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82B73F-56DB-814F-8424-B98F286F5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3439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AB02693-C052-2945-961F-6583D8E333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287A241-A210-304A-BF03-C8E819031C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22E76D-5857-9246-9A93-E34E9B321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A1FF99-9BDE-B547-A2B3-599609457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A4EC14-17A3-934D-9785-D068EFECB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0644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038EE8-48BB-1943-8E18-82374E058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6AA495-CFF2-6449-A809-EC38D5FB9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6E6F39-E6EC-104E-8736-3E725C846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928E5D-AD2A-534D-8868-00E5D08B0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EE9909-7893-7F4D-A7AA-8C7BE121C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146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20E733-2098-4F41-B3CA-CD24C117B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7E5FA6-F44C-5940-92A9-841E34AD8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2E740C-EA49-224F-B492-A1A59C38E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81E709-1A07-B941-98EB-383104FCB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CFFD5A-7560-5E44-82F2-40219C495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1175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71E4C8-9B29-524E-BDBF-DE466B229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D6BD03-FA3B-AB4D-9C74-CDC464FC6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E287223-5DDE-9F4D-B700-328B5885D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8C73251-669E-AB4A-BD8E-0FC44CBA1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62C6A3-0C71-7F47-AFD8-304DC9F07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3B9B0C-E68A-424B-9FBB-7B7FD1031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1958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D938C7-3A00-9740-9592-3970C66F0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3A1D00-4B10-4E4A-8C65-F27E5D9E0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75B729-38D7-F743-903F-3D349EA1C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4BD2FEB-9782-B84D-83FF-0AB419745F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26BA4FD-522A-D943-BCFB-3D5CC40C07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AEBE6EB-385C-1D47-831A-02EC10C2C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8856FBB-3B57-6343-B7EF-14BC95C33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B1E3792-E2DB-C543-9CEC-1B2ABAE4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067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53A835-6C6F-ED47-8843-D8035F2C2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9C2FE7D-D04B-C649-B205-AFF616D22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073F7B5-AF1E-5B46-9E94-067590FDC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E7CD10-AC3E-AD4B-BAD6-1F9285271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7749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6C4F799-8404-1242-ABD1-C6CE51773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D632D50-76E8-9146-8B84-9BA0CC256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8B699E8-A824-C24F-9C88-444491892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2959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D24429-C79B-D04F-998B-E8A7DB765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42C0B8-73E2-824F-838B-3BD408EA9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E742B1-DC90-504A-88D8-22F475E2A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4D8620-E28F-224E-BCDF-AA12B4106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2500EE-4E63-BE44-ADD9-F912EF3F5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D693E9-3BE2-A344-8B2D-CEDBC70A0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91285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1556CE-398D-5E48-90EC-B5F05FCA2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E13A16E-74A3-F04A-B362-1E437EBAA9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CE1508-6019-BB48-A30E-2938613BAE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2069B4-C897-824C-BEC7-78EC53A2D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19F39C-5AF7-1D48-979C-A4808276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D40110-EA28-CE45-821F-515C090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116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0A8CF7E-E650-0441-9B92-D7C81AD96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FCA6AE-59FF-CF47-96C1-05F9B3399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B37AB8-3A6B-8246-A2AE-40E8F9759F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8E761-992B-304E-AB1E-112B12076714}" type="datetimeFigureOut">
              <a:rPr kumimoji="1" lang="zh-CN" altLang="en-US" smtClean="0"/>
              <a:t>2022/3/12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898EC5-E8E7-DF4D-B294-E3805C3FBD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17DE3A-7F59-8B40-92EE-627048DED0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98A4B-E234-D34C-9C98-8E5C632922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5169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3117D5-692F-A549-A034-B29846090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570" y="-203005"/>
            <a:ext cx="4644000" cy="7510009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9730FC2D-8DAD-9046-8CA7-9B036F4C97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3273" y="-26082"/>
            <a:ext cx="4284000" cy="7140000"/>
          </a:xfrm>
          <a:prstGeom prst="rect">
            <a:avLst/>
          </a:prstGeom>
        </p:spPr>
      </p:pic>
      <p:cxnSp>
        <p:nvCxnSpPr>
          <p:cNvPr id="9" name="直接连接符 8"/>
          <p:cNvCxnSpPr>
            <a:cxnSpLocks/>
          </p:cNvCxnSpPr>
          <p:nvPr/>
        </p:nvCxnSpPr>
        <p:spPr>
          <a:xfrm>
            <a:off x="2129221" y="4258541"/>
            <a:ext cx="7909169" cy="0"/>
          </a:xfrm>
          <a:prstGeom prst="line">
            <a:avLst/>
          </a:prstGeom>
          <a:ln w="12700">
            <a:solidFill>
              <a:schemeClr val="bg1">
                <a:alpha val="3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503ED382-F7BA-4B40-9ECA-5A0056CFB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62" y="0"/>
            <a:ext cx="3996000" cy="7104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35887" y="-26081"/>
            <a:ext cx="12493159" cy="7178272"/>
          </a:xfrm>
          <a:prstGeom prst="rect">
            <a:avLst/>
          </a:prstGeom>
          <a:solidFill>
            <a:srgbClr val="595959">
              <a:alpha val="6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文本框 6"/>
          <p:cNvSpPr txBox="1"/>
          <p:nvPr/>
        </p:nvSpPr>
        <p:spPr>
          <a:xfrm>
            <a:off x="3031897" y="2781663"/>
            <a:ext cx="61038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产品的情绪价值</a:t>
            </a:r>
            <a:r>
              <a:rPr lang="en-US" altLang="zh-CN" sz="6600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 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5606296" y="1564189"/>
            <a:ext cx="955019" cy="983388"/>
            <a:chOff x="1207154" y="737360"/>
            <a:chExt cx="3977733" cy="4095897"/>
          </a:xfrm>
          <a:solidFill>
            <a:schemeClr val="bg1"/>
          </a:solidFill>
        </p:grpSpPr>
        <p:sp>
          <p:nvSpPr>
            <p:cNvPr id="11" name="圆角矩形 10"/>
            <p:cNvSpPr/>
            <p:nvPr/>
          </p:nvSpPr>
          <p:spPr>
            <a:xfrm>
              <a:off x="1207154" y="996724"/>
              <a:ext cx="3977733" cy="40270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1207154" y="3447522"/>
              <a:ext cx="3977733" cy="40270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406040" y="1317510"/>
              <a:ext cx="3579959" cy="2207001"/>
            </a:xfrm>
            <a:custGeom>
              <a:avLst/>
              <a:gdLst>
                <a:gd name="connsiteX0" fmla="*/ 358140 w 4251960"/>
                <a:gd name="connsiteY0" fmla="*/ 97294 h 2621280"/>
                <a:gd name="connsiteX1" fmla="*/ 358140 w 4251960"/>
                <a:gd name="connsiteY1" fmla="*/ 2529840 h 2621280"/>
                <a:gd name="connsiteX2" fmla="*/ 3893820 w 4251960"/>
                <a:gd name="connsiteY2" fmla="*/ 2529840 h 2621280"/>
                <a:gd name="connsiteX3" fmla="*/ 3893820 w 4251960"/>
                <a:gd name="connsiteY3" fmla="*/ 97294 h 2621280"/>
                <a:gd name="connsiteX4" fmla="*/ 0 w 4251960"/>
                <a:gd name="connsiteY4" fmla="*/ 0 h 2621280"/>
                <a:gd name="connsiteX5" fmla="*/ 4251960 w 4251960"/>
                <a:gd name="connsiteY5" fmla="*/ 0 h 2621280"/>
                <a:gd name="connsiteX6" fmla="*/ 4251960 w 4251960"/>
                <a:gd name="connsiteY6" fmla="*/ 2621280 h 2621280"/>
                <a:gd name="connsiteX7" fmla="*/ 0 w 4251960"/>
                <a:gd name="connsiteY7" fmla="*/ 2621280 h 262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51960" h="2621280">
                  <a:moveTo>
                    <a:pt x="358140" y="97294"/>
                  </a:moveTo>
                  <a:lnTo>
                    <a:pt x="358140" y="2529840"/>
                  </a:lnTo>
                  <a:lnTo>
                    <a:pt x="3893820" y="2529840"/>
                  </a:lnTo>
                  <a:lnTo>
                    <a:pt x="3893820" y="97294"/>
                  </a:lnTo>
                  <a:close/>
                  <a:moveTo>
                    <a:pt x="0" y="0"/>
                  </a:moveTo>
                  <a:lnTo>
                    <a:pt x="4251960" y="0"/>
                  </a:lnTo>
                  <a:lnTo>
                    <a:pt x="4251960" y="2621280"/>
                  </a:lnTo>
                  <a:lnTo>
                    <a:pt x="0" y="262128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6" name="梯形 15"/>
            <p:cNvSpPr/>
            <p:nvPr/>
          </p:nvSpPr>
          <p:spPr>
            <a:xfrm>
              <a:off x="3046998" y="737360"/>
              <a:ext cx="211718" cy="281585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7" name="矩形 16"/>
            <p:cNvSpPr/>
            <p:nvPr/>
          </p:nvSpPr>
          <p:spPr>
            <a:xfrm>
              <a:off x="3046998" y="3684903"/>
              <a:ext cx="211718" cy="6327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2131014" y="4172496"/>
              <a:ext cx="1028517" cy="603076"/>
            </a:xfrm>
            <a:custGeom>
              <a:avLst/>
              <a:gdLst>
                <a:gd name="connsiteX0" fmla="*/ 1104900 w 1181100"/>
                <a:gd name="connsiteY0" fmla="*/ 213360 h 716280"/>
                <a:gd name="connsiteX1" fmla="*/ 160020 w 1181100"/>
                <a:gd name="connsiteY1" fmla="*/ 708660 h 716280"/>
                <a:gd name="connsiteX2" fmla="*/ 0 w 1181100"/>
                <a:gd name="connsiteY2" fmla="*/ 716280 h 716280"/>
                <a:gd name="connsiteX3" fmla="*/ 15240 w 1181100"/>
                <a:gd name="connsiteY3" fmla="*/ 640080 h 716280"/>
                <a:gd name="connsiteX4" fmla="*/ 1181100 w 1181100"/>
                <a:gd name="connsiteY4" fmla="*/ 0 h 716280"/>
                <a:gd name="connsiteX5" fmla="*/ 1104900 w 1181100"/>
                <a:gd name="connsiteY5" fmla="*/ 213360 h 716280"/>
                <a:gd name="connsiteX0" fmla="*/ 1221581 w 1221581"/>
                <a:gd name="connsiteY0" fmla="*/ 151447 h 716280"/>
                <a:gd name="connsiteX1" fmla="*/ 160020 w 1221581"/>
                <a:gd name="connsiteY1" fmla="*/ 708660 h 716280"/>
                <a:gd name="connsiteX2" fmla="*/ 0 w 1221581"/>
                <a:gd name="connsiteY2" fmla="*/ 716280 h 716280"/>
                <a:gd name="connsiteX3" fmla="*/ 15240 w 1221581"/>
                <a:gd name="connsiteY3" fmla="*/ 640080 h 716280"/>
                <a:gd name="connsiteX4" fmla="*/ 1181100 w 1221581"/>
                <a:gd name="connsiteY4" fmla="*/ 0 h 716280"/>
                <a:gd name="connsiteX5" fmla="*/ 1221581 w 1221581"/>
                <a:gd name="connsiteY5" fmla="*/ 151447 h 71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581" h="716280">
                  <a:moveTo>
                    <a:pt x="1221581" y="151447"/>
                  </a:moveTo>
                  <a:lnTo>
                    <a:pt x="160020" y="708660"/>
                  </a:lnTo>
                  <a:lnTo>
                    <a:pt x="0" y="716280"/>
                  </a:lnTo>
                  <a:lnTo>
                    <a:pt x="15240" y="640080"/>
                  </a:lnTo>
                  <a:lnTo>
                    <a:pt x="1181100" y="0"/>
                  </a:lnTo>
                  <a:lnTo>
                    <a:pt x="1221581" y="15144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9" name="矩形 18"/>
            <p:cNvSpPr/>
            <p:nvPr/>
          </p:nvSpPr>
          <p:spPr>
            <a:xfrm>
              <a:off x="2131014" y="4783418"/>
              <a:ext cx="124705" cy="498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任意多边形 19"/>
            <p:cNvSpPr/>
            <p:nvPr/>
          </p:nvSpPr>
          <p:spPr>
            <a:xfrm flipH="1">
              <a:off x="3139161" y="4172496"/>
              <a:ext cx="1036536" cy="603076"/>
            </a:xfrm>
            <a:custGeom>
              <a:avLst/>
              <a:gdLst>
                <a:gd name="connsiteX0" fmla="*/ 1104900 w 1181100"/>
                <a:gd name="connsiteY0" fmla="*/ 213360 h 716280"/>
                <a:gd name="connsiteX1" fmla="*/ 160020 w 1181100"/>
                <a:gd name="connsiteY1" fmla="*/ 708660 h 716280"/>
                <a:gd name="connsiteX2" fmla="*/ 0 w 1181100"/>
                <a:gd name="connsiteY2" fmla="*/ 716280 h 716280"/>
                <a:gd name="connsiteX3" fmla="*/ 15240 w 1181100"/>
                <a:gd name="connsiteY3" fmla="*/ 640080 h 716280"/>
                <a:gd name="connsiteX4" fmla="*/ 1181100 w 1181100"/>
                <a:gd name="connsiteY4" fmla="*/ 0 h 716280"/>
                <a:gd name="connsiteX5" fmla="*/ 1104900 w 1181100"/>
                <a:gd name="connsiteY5" fmla="*/ 213360 h 716280"/>
                <a:gd name="connsiteX0" fmla="*/ 1231106 w 1231106"/>
                <a:gd name="connsiteY0" fmla="*/ 146685 h 716280"/>
                <a:gd name="connsiteX1" fmla="*/ 160020 w 1231106"/>
                <a:gd name="connsiteY1" fmla="*/ 708660 h 716280"/>
                <a:gd name="connsiteX2" fmla="*/ 0 w 1231106"/>
                <a:gd name="connsiteY2" fmla="*/ 716280 h 716280"/>
                <a:gd name="connsiteX3" fmla="*/ 15240 w 1231106"/>
                <a:gd name="connsiteY3" fmla="*/ 640080 h 716280"/>
                <a:gd name="connsiteX4" fmla="*/ 1181100 w 1231106"/>
                <a:gd name="connsiteY4" fmla="*/ 0 h 716280"/>
                <a:gd name="connsiteX5" fmla="*/ 1231106 w 1231106"/>
                <a:gd name="connsiteY5" fmla="*/ 146685 h 71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1106" h="716280">
                  <a:moveTo>
                    <a:pt x="1231106" y="146685"/>
                  </a:moveTo>
                  <a:lnTo>
                    <a:pt x="160020" y="708660"/>
                  </a:lnTo>
                  <a:lnTo>
                    <a:pt x="0" y="716280"/>
                  </a:lnTo>
                  <a:lnTo>
                    <a:pt x="15240" y="640080"/>
                  </a:lnTo>
                  <a:lnTo>
                    <a:pt x="1181100" y="0"/>
                  </a:lnTo>
                  <a:lnTo>
                    <a:pt x="1231106" y="14668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1" name="矩形 20"/>
            <p:cNvSpPr/>
            <p:nvPr/>
          </p:nvSpPr>
          <p:spPr>
            <a:xfrm flipH="1">
              <a:off x="4050992" y="4783418"/>
              <a:ext cx="124705" cy="498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074129" y="4317652"/>
              <a:ext cx="153444" cy="456773"/>
            </a:xfrm>
            <a:custGeom>
              <a:avLst/>
              <a:gdLst>
                <a:gd name="connsiteX0" fmla="*/ 16102 w 153444"/>
                <a:gd name="connsiteY0" fmla="*/ 0 h 456773"/>
                <a:gd name="connsiteX1" fmla="*/ 137343 w 153444"/>
                <a:gd name="connsiteY1" fmla="*/ 0 h 456773"/>
                <a:gd name="connsiteX2" fmla="*/ 137343 w 153444"/>
                <a:gd name="connsiteY2" fmla="*/ 391366 h 456773"/>
                <a:gd name="connsiteX3" fmla="*/ 137416 w 153444"/>
                <a:gd name="connsiteY3" fmla="*/ 391366 h 456773"/>
                <a:gd name="connsiteX4" fmla="*/ 153444 w 153444"/>
                <a:gd name="connsiteY4" fmla="*/ 456773 h 456773"/>
                <a:gd name="connsiteX5" fmla="*/ 0 w 153444"/>
                <a:gd name="connsiteY5" fmla="*/ 456773 h 456773"/>
                <a:gd name="connsiteX6" fmla="*/ 16028 w 153444"/>
                <a:gd name="connsiteY6" fmla="*/ 391366 h 456773"/>
                <a:gd name="connsiteX7" fmla="*/ 16102 w 153444"/>
                <a:gd name="connsiteY7" fmla="*/ 391366 h 456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444" h="456773">
                  <a:moveTo>
                    <a:pt x="16102" y="0"/>
                  </a:moveTo>
                  <a:lnTo>
                    <a:pt x="137343" y="0"/>
                  </a:lnTo>
                  <a:lnTo>
                    <a:pt x="137343" y="391366"/>
                  </a:lnTo>
                  <a:lnTo>
                    <a:pt x="137416" y="391366"/>
                  </a:lnTo>
                  <a:lnTo>
                    <a:pt x="153444" y="456773"/>
                  </a:lnTo>
                  <a:lnTo>
                    <a:pt x="0" y="456773"/>
                  </a:lnTo>
                  <a:lnTo>
                    <a:pt x="16028" y="391366"/>
                  </a:lnTo>
                  <a:lnTo>
                    <a:pt x="16102" y="39136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076134" y="4783418"/>
              <a:ext cx="153444" cy="498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020F0BDA-2191-8C4A-B7A0-CA8E1BC6B95C}"/>
              </a:ext>
            </a:extLst>
          </p:cNvPr>
          <p:cNvSpPr txBox="1"/>
          <p:nvPr/>
        </p:nvSpPr>
        <p:spPr>
          <a:xfrm>
            <a:off x="8177326" y="6243743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内容来自 </a:t>
            </a:r>
            <a:r>
              <a:rPr kumimoji="1" lang="en-US" altLang="zh-CN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-《</a:t>
            </a:r>
            <a:r>
              <a:rPr lang="zh-CN" altLang="en-US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蔡钰</a:t>
            </a:r>
            <a:r>
              <a:rPr lang="en-US" altLang="zh-CN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·</a:t>
            </a:r>
            <a:r>
              <a:rPr lang="zh-CN" altLang="en-US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商业参考</a:t>
            </a:r>
            <a:r>
              <a:rPr kumimoji="1" lang="en-US" altLang="zh-CN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》</a:t>
            </a:r>
            <a:endParaRPr kumimoji="1" lang="zh-CN" altLang="en-US" dirty="0">
              <a:solidFill>
                <a:schemeClr val="bg1"/>
              </a:solidFill>
              <a:latin typeface="Wawati SC" pitchFamily="82" charset="-122"/>
              <a:ea typeface="Wawati SC" pitchFamily="82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BAD8F32-9E3D-BF48-A77C-979CE8C332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33323" y="6031606"/>
            <a:ext cx="749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72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3F5CDE-4122-3541-89B5-239A59579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144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CN" altLang="en-US" sz="4800" b="1" dirty="0">
                <a:solidFill>
                  <a:srgbClr val="FF8700"/>
                </a:solidFill>
                <a:latin typeface="Wawati SC" pitchFamily="82" charset="-122"/>
                <a:ea typeface="Wawati SC" pitchFamily="82" charset="-122"/>
              </a:rPr>
              <a:t>「泡泡玛特」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D0A6C6F-4440-E14D-BE38-B1B10B3F89FE}"/>
              </a:ext>
            </a:extLst>
          </p:cNvPr>
          <p:cNvSpPr/>
          <p:nvPr/>
        </p:nvSpPr>
        <p:spPr>
          <a:xfrm>
            <a:off x="409928" y="1346678"/>
            <a:ext cx="34676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潮流玩具</a:t>
            </a:r>
            <a:r>
              <a:rPr kumimoji="1"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-</a:t>
            </a:r>
            <a:r>
              <a:rPr kumimoji="1"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盲盒</a:t>
            </a:r>
            <a:r>
              <a:rPr kumimoji="1"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-</a:t>
            </a:r>
            <a:r>
              <a:rPr kumimoji="1"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彩票游戏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010D7F9C-C245-1342-8313-3FBC30B03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6222" y="254000"/>
            <a:ext cx="4762500" cy="6350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CB9560B5-2A9A-F948-8B3F-4088783260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03" y="3210116"/>
            <a:ext cx="6510528" cy="3393884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42B076AC-AD3B-A549-9A36-738668E52E64}"/>
              </a:ext>
            </a:extLst>
          </p:cNvPr>
          <p:cNvSpPr/>
          <p:nvPr/>
        </p:nvSpPr>
        <p:spPr>
          <a:xfrm>
            <a:off x="409928" y="193404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Wawati SC" pitchFamily="82" charset="-122"/>
                <a:ea typeface="Wawati SC" pitchFamily="82" charset="-122"/>
              </a:rPr>
              <a:t>赋予产品或购买过程游戏特征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Wawati SC" pitchFamily="82" charset="-122"/>
                <a:ea typeface="Wawati SC" pitchFamily="82" charset="-122"/>
              </a:rPr>
              <a:t>-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Wawati SC" pitchFamily="82" charset="-122"/>
                <a:ea typeface="Wawati SC" pitchFamily="82" charset="-122"/>
              </a:rPr>
              <a:t>强烈的吸引力</a:t>
            </a:r>
          </a:p>
        </p:txBody>
      </p:sp>
      <p:sp>
        <p:nvSpPr>
          <p:cNvPr id="26" name="直角三角形 25">
            <a:extLst>
              <a:ext uri="{FF2B5EF4-FFF2-40B4-BE49-F238E27FC236}">
                <a16:creationId xmlns:a16="http://schemas.microsoft.com/office/drawing/2014/main" id="{5B711F9C-6C3A-A244-92C9-AE46F8F99918}"/>
              </a:ext>
            </a:extLst>
          </p:cNvPr>
          <p:cNvSpPr>
            <a:spLocks noChangeAspect="1"/>
          </p:cNvSpPr>
          <p:nvPr/>
        </p:nvSpPr>
        <p:spPr>
          <a:xfrm rot="5400000">
            <a:off x="15231" y="-24059"/>
            <a:ext cx="396000" cy="426463"/>
          </a:xfrm>
          <a:prstGeom prst="rtTriangle">
            <a:avLst/>
          </a:prstGeom>
          <a:solidFill>
            <a:srgbClr val="FF87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D89927C-D0DF-4B4A-B958-33A7AC192047}"/>
              </a:ext>
            </a:extLst>
          </p:cNvPr>
          <p:cNvSpPr/>
          <p:nvPr/>
        </p:nvSpPr>
        <p:spPr>
          <a:xfrm>
            <a:off x="409928" y="2521407"/>
            <a:ext cx="69557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dirty="0">
                <a:latin typeface="Wawati SC" pitchFamily="82" charset="-122"/>
                <a:ea typeface="Wawati SC" pitchFamily="82" charset="-122"/>
              </a:rPr>
              <a:t>情绪价值，</a:t>
            </a:r>
            <a:r>
              <a:rPr kumimoji="1" lang="zh-CN" altLang="en-US" sz="2400" dirty="0">
                <a:latin typeface="Wawati SC" pitchFamily="82" charset="-122"/>
                <a:ea typeface="Wawati SC" pitchFamily="82" charset="-122"/>
              </a:rPr>
              <a:t>用户</a:t>
            </a:r>
            <a:r>
              <a:rPr kumimoji="1" lang="zh-CN" altLang="en-US" sz="2000" dirty="0">
                <a:latin typeface="Wawati SC" pitchFamily="82" charset="-122"/>
                <a:ea typeface="Wawati SC" pitchFamily="82" charset="-122"/>
              </a:rPr>
              <a:t>为了获得某种情绪或感受，愿意支付的价值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Wawati SC" pitchFamily="82" charset="-122"/>
              <a:ea typeface="Wawati SC" pitchFamily="8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3145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8A5E2A-03B6-F74A-A7F9-CD8715BF2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CN" altLang="en-US" sz="4800" b="1" dirty="0">
                <a:solidFill>
                  <a:srgbClr val="FF9F4B"/>
                </a:solidFill>
                <a:latin typeface="Wawati SC" pitchFamily="82" charset="-122"/>
                <a:ea typeface="Wawati SC" pitchFamily="82" charset="-122"/>
              </a:rPr>
              <a:t>「情绪价值」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A3B0B86-824B-A24A-9864-E27BFF9A2FAA}"/>
              </a:ext>
            </a:extLst>
          </p:cNvPr>
          <p:cNvSpPr/>
          <p:nvPr/>
        </p:nvSpPr>
        <p:spPr>
          <a:xfrm>
            <a:off x="423672" y="1325563"/>
            <a:ext cx="9037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一个产品能够提供的三种价值：功能价值、资产价值、情绪价值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55DA28B-83EC-4748-800F-122978E18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7938" y="2365249"/>
            <a:ext cx="2988000" cy="415929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5FEC616-ED16-D741-8C93-B68594F0A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7260" y="2365249"/>
            <a:ext cx="2700000" cy="417959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0842D22-10D8-1641-8FCE-A2F11F22BD77}"/>
              </a:ext>
            </a:extLst>
          </p:cNvPr>
          <p:cNvSpPr txBox="1"/>
          <p:nvPr/>
        </p:nvSpPr>
        <p:spPr>
          <a:xfrm>
            <a:off x="447294" y="2048257"/>
            <a:ext cx="5124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Wawati SC" pitchFamily="82" charset="-122"/>
                <a:ea typeface="Wawati SC" pitchFamily="82" charset="-122"/>
              </a:rPr>
              <a:t>🌰</a:t>
            </a:r>
            <a:r>
              <a:rPr kumimoji="1" lang="zh-CN" altLang="en-US" sz="2400" dirty="0">
                <a:latin typeface="Wawati SC" pitchFamily="82" charset="-122"/>
                <a:ea typeface="Wawati SC" pitchFamily="82" charset="-122"/>
              </a:rPr>
              <a:t> 洗衣机</a:t>
            </a:r>
            <a:endParaRPr kumimoji="1" lang="en-US" altLang="zh-CN" sz="2400" dirty="0">
              <a:latin typeface="Wawati SC" pitchFamily="82" charset="-122"/>
              <a:ea typeface="Wawati SC" pitchFamily="82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41A5EEE-9807-CC4A-B120-52FD811011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0394" y="3480888"/>
            <a:ext cx="1216733" cy="92906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6714A991-EDFE-2D47-A058-96D6F2A8F027}"/>
              </a:ext>
            </a:extLst>
          </p:cNvPr>
          <p:cNvSpPr/>
          <p:nvPr/>
        </p:nvSpPr>
        <p:spPr>
          <a:xfrm>
            <a:off x="816813" y="3080778"/>
            <a:ext cx="43854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2000" dirty="0">
                <a:latin typeface="Wawati SC" pitchFamily="82" charset="-122"/>
                <a:ea typeface="Wawati SC" pitchFamily="82" charset="-122"/>
              </a:rPr>
              <a:t>情绪价值：国货之光  德国工艺</a:t>
            </a:r>
            <a:endParaRPr kumimoji="1" lang="en-US" altLang="zh-CN" sz="2000" dirty="0"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00DA27F-8506-3444-AA31-76DFFB4FE1B1}"/>
              </a:ext>
            </a:extLst>
          </p:cNvPr>
          <p:cNvSpPr/>
          <p:nvPr/>
        </p:nvSpPr>
        <p:spPr>
          <a:xfrm>
            <a:off x="816813" y="2605725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dirty="0">
                <a:latin typeface="Wawati SC" pitchFamily="82" charset="-122"/>
                <a:ea typeface="Wawati SC" pitchFamily="82" charset="-122"/>
              </a:rPr>
              <a:t>功能价值：洗衣服</a:t>
            </a:r>
            <a:endParaRPr kumimoji="1" lang="en-US" altLang="zh-CN" sz="2000" dirty="0"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8ADD581-320B-2348-B129-B71FA531B839}"/>
              </a:ext>
            </a:extLst>
          </p:cNvPr>
          <p:cNvSpPr/>
          <p:nvPr/>
        </p:nvSpPr>
        <p:spPr>
          <a:xfrm>
            <a:off x="816813" y="3555830"/>
            <a:ext cx="28344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dirty="0">
                <a:latin typeface="Wawati SC" pitchFamily="82" charset="-122"/>
                <a:ea typeface="Wawati SC" pitchFamily="82" charset="-122"/>
              </a:rPr>
              <a:t>资产价值：到手就贬值 </a:t>
            </a:r>
          </a:p>
        </p:txBody>
      </p:sp>
      <p:sp>
        <p:nvSpPr>
          <p:cNvPr id="20" name="直角三角形 19">
            <a:extLst>
              <a:ext uri="{FF2B5EF4-FFF2-40B4-BE49-F238E27FC236}">
                <a16:creationId xmlns:a16="http://schemas.microsoft.com/office/drawing/2014/main" id="{A212DDB2-19E0-9840-B51A-0B3F238A4244}"/>
              </a:ext>
            </a:extLst>
          </p:cNvPr>
          <p:cNvSpPr>
            <a:spLocks noChangeAspect="1"/>
          </p:cNvSpPr>
          <p:nvPr/>
        </p:nvSpPr>
        <p:spPr>
          <a:xfrm rot="5400000">
            <a:off x="15231" y="-24059"/>
            <a:ext cx="396000" cy="426463"/>
          </a:xfrm>
          <a:prstGeom prst="rtTriangle">
            <a:avLst/>
          </a:prstGeom>
          <a:solidFill>
            <a:srgbClr val="FF87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16F3FC6-2A1C-8749-A4EE-E06869457051}"/>
              </a:ext>
            </a:extLst>
          </p:cNvPr>
          <p:cNvSpPr/>
          <p:nvPr/>
        </p:nvSpPr>
        <p:spPr>
          <a:xfrm>
            <a:off x="816813" y="5581572"/>
            <a:ext cx="31085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情绪价值 </a:t>
            </a:r>
            <a:r>
              <a:rPr lang="en-US" altLang="zh-CN" dirty="0">
                <a:latin typeface="Wawati SC" pitchFamily="82" charset="-122"/>
                <a:ea typeface="Wawati SC" pitchFamily="82" charset="-122"/>
              </a:rPr>
              <a:t>—</a:t>
            </a:r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 差异化和高溢价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EE6D1F4-1324-134F-A7CF-21259ED5F787}"/>
              </a:ext>
            </a:extLst>
          </p:cNvPr>
          <p:cNvSpPr/>
          <p:nvPr/>
        </p:nvSpPr>
        <p:spPr>
          <a:xfrm>
            <a:off x="816813" y="4574536"/>
            <a:ext cx="31085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功能价值 </a:t>
            </a:r>
            <a:r>
              <a:rPr lang="en-US" altLang="zh-CN" dirty="0">
                <a:latin typeface="Wawati SC" pitchFamily="82" charset="-122"/>
                <a:ea typeface="Wawati SC" pitchFamily="82" charset="-122"/>
              </a:rPr>
              <a:t>—</a:t>
            </a:r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 容易遇到天花板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AFAA28C-AB5E-BB44-B1CB-408611455B60}"/>
              </a:ext>
            </a:extLst>
          </p:cNvPr>
          <p:cNvSpPr/>
          <p:nvPr/>
        </p:nvSpPr>
        <p:spPr>
          <a:xfrm>
            <a:off x="816813" y="5078054"/>
            <a:ext cx="2877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资产价值 </a:t>
            </a:r>
            <a:r>
              <a:rPr lang="en-US" altLang="zh-CN" dirty="0">
                <a:latin typeface="Wawati SC" pitchFamily="82" charset="-122"/>
                <a:ea typeface="Wawati SC" pitchFamily="82" charset="-122"/>
              </a:rPr>
              <a:t>—</a:t>
            </a:r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 可遇而不可求</a:t>
            </a:r>
          </a:p>
        </p:txBody>
      </p:sp>
    </p:spTree>
    <p:extLst>
      <p:ext uri="{BB962C8B-B14F-4D97-AF65-F5344CB8AC3E}">
        <p14:creationId xmlns:p14="http://schemas.microsoft.com/office/powerpoint/2010/main" val="217920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992CE9-7253-A047-81D6-D0A669006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CN" altLang="en-US" sz="4800" b="1" dirty="0">
                <a:solidFill>
                  <a:srgbClr val="FF9F4B"/>
                </a:solidFill>
                <a:latin typeface="Wawati SC" pitchFamily="82" charset="-122"/>
                <a:ea typeface="Wawati SC" pitchFamily="82" charset="-122"/>
              </a:rPr>
              <a:t>「情绪关系」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659D0E-1EEC-0947-B39D-9885BDDC5C19}"/>
              </a:ext>
            </a:extLst>
          </p:cNvPr>
          <p:cNvSpPr/>
          <p:nvPr/>
        </p:nvSpPr>
        <p:spPr>
          <a:xfrm>
            <a:off x="383991" y="1372394"/>
            <a:ext cx="54168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人是制造感受、接受感受的最好的容器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2485AEC-B1F2-F747-81B7-3C3CE8FAAD42}"/>
              </a:ext>
            </a:extLst>
          </p:cNvPr>
          <p:cNvSpPr/>
          <p:nvPr/>
        </p:nvSpPr>
        <p:spPr>
          <a:xfrm>
            <a:off x="426463" y="2867547"/>
            <a:ext cx="57120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  <a:latin typeface="Wawati SC" pitchFamily="82" charset="-122"/>
                <a:ea typeface="Wawati SC" pitchFamily="82" charset="-122"/>
              </a:rPr>
              <a:t>偶像 </a:t>
            </a:r>
            <a:r>
              <a:rPr lang="en-US" altLang="zh-CN" sz="2400" dirty="0">
                <a:solidFill>
                  <a:srgbClr val="000000"/>
                </a:solidFill>
                <a:latin typeface="Wawati SC" pitchFamily="82" charset="-122"/>
                <a:ea typeface="Wawati SC" pitchFamily="82" charset="-122"/>
              </a:rPr>
              <a:t>—</a:t>
            </a:r>
            <a:r>
              <a:rPr lang="zh-CN" altLang="en-US" sz="2400" dirty="0">
                <a:solidFill>
                  <a:srgbClr val="000000"/>
                </a:solidFill>
                <a:latin typeface="Wawati SC" pitchFamily="82" charset="-122"/>
                <a:ea typeface="Wawati SC" pitchFamily="82" charset="-122"/>
              </a:rPr>
              <a:t> </a:t>
            </a:r>
            <a:r>
              <a:rPr lang="zh-CN" altLang="en-US" sz="2400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提供给粉丝情绪价值</a:t>
            </a:r>
            <a:endParaRPr lang="en-US" altLang="zh-CN" sz="2400" dirty="0">
              <a:solidFill>
                <a:srgbClr val="000000"/>
              </a:solidFill>
              <a:effectLst/>
              <a:latin typeface="Wawati SC" pitchFamily="82" charset="-122"/>
              <a:ea typeface="Wawati SC" pitchFamily="82" charset="-122"/>
            </a:endParaRPr>
          </a:p>
          <a:p>
            <a:r>
              <a:rPr lang="zh-CN" altLang="en-US" sz="2400" dirty="0">
                <a:solidFill>
                  <a:srgbClr val="000000"/>
                </a:solidFill>
                <a:latin typeface="Wawati SC" pitchFamily="82" charset="-122"/>
                <a:ea typeface="Wawati SC" pitchFamily="82" charset="-122"/>
              </a:rPr>
              <a:t>粉丝 </a:t>
            </a:r>
            <a:r>
              <a:rPr lang="en-US" altLang="zh-CN" sz="2400" dirty="0">
                <a:solidFill>
                  <a:srgbClr val="000000"/>
                </a:solidFill>
                <a:latin typeface="Wawati SC" pitchFamily="82" charset="-122"/>
                <a:ea typeface="Wawati SC" pitchFamily="82" charset="-122"/>
              </a:rPr>
              <a:t>—</a:t>
            </a:r>
            <a:r>
              <a:rPr lang="zh-CN" altLang="en-US" sz="2400" dirty="0">
                <a:solidFill>
                  <a:srgbClr val="000000"/>
                </a:solidFill>
                <a:latin typeface="Wawati SC" pitchFamily="82" charset="-122"/>
                <a:ea typeface="Wawati SC" pitchFamily="82" charset="-122"/>
              </a:rPr>
              <a:t> 提供给偶像人气、价值变现</a:t>
            </a:r>
            <a:endParaRPr lang="zh-CN" altLang="en-US" sz="2400" dirty="0">
              <a:solidFill>
                <a:srgbClr val="000000"/>
              </a:solidFill>
              <a:effectLst/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2E2ECA2-4E40-5445-8922-20F8490072D5}"/>
              </a:ext>
            </a:extLst>
          </p:cNvPr>
          <p:cNvSpPr/>
          <p:nvPr/>
        </p:nvSpPr>
        <p:spPr>
          <a:xfrm>
            <a:off x="528320" y="4107763"/>
            <a:ext cx="4500880" cy="461665"/>
          </a:xfrm>
          <a:prstGeom prst="rect">
            <a:avLst/>
          </a:prstGeom>
          <a:ln w="28575">
            <a:solidFill>
              <a:srgbClr val="FF8700"/>
            </a:solidFill>
            <a:extLst>
              <a:ext uri="{C807C97D-BFC1-408E-A445-0C87EB9F89A2}">
                <ask:lineSketchStyleProps xmlns:ask="http://schemas.microsoft.com/office/drawing/2018/sketchyshapes" sd="2748439840">
                  <a:custGeom>
                    <a:avLst/>
                    <a:gdLst>
                      <a:gd name="connsiteX0" fmla="*/ 0 w 4500880"/>
                      <a:gd name="connsiteY0" fmla="*/ 0 h 461665"/>
                      <a:gd name="connsiteX1" fmla="*/ 607619 w 4500880"/>
                      <a:gd name="connsiteY1" fmla="*/ 0 h 461665"/>
                      <a:gd name="connsiteX2" fmla="*/ 1260246 w 4500880"/>
                      <a:gd name="connsiteY2" fmla="*/ 0 h 461665"/>
                      <a:gd name="connsiteX3" fmla="*/ 1912874 w 4500880"/>
                      <a:gd name="connsiteY3" fmla="*/ 0 h 461665"/>
                      <a:gd name="connsiteX4" fmla="*/ 2565502 w 4500880"/>
                      <a:gd name="connsiteY4" fmla="*/ 0 h 461665"/>
                      <a:gd name="connsiteX5" fmla="*/ 3083103 w 4500880"/>
                      <a:gd name="connsiteY5" fmla="*/ 0 h 461665"/>
                      <a:gd name="connsiteX6" fmla="*/ 3735730 w 4500880"/>
                      <a:gd name="connsiteY6" fmla="*/ 0 h 461665"/>
                      <a:gd name="connsiteX7" fmla="*/ 4500880 w 4500880"/>
                      <a:gd name="connsiteY7" fmla="*/ 0 h 461665"/>
                      <a:gd name="connsiteX8" fmla="*/ 4500880 w 4500880"/>
                      <a:gd name="connsiteY8" fmla="*/ 461665 h 461665"/>
                      <a:gd name="connsiteX9" fmla="*/ 3938270 w 4500880"/>
                      <a:gd name="connsiteY9" fmla="*/ 461665 h 461665"/>
                      <a:gd name="connsiteX10" fmla="*/ 3510686 w 4500880"/>
                      <a:gd name="connsiteY10" fmla="*/ 461665 h 461665"/>
                      <a:gd name="connsiteX11" fmla="*/ 2903068 w 4500880"/>
                      <a:gd name="connsiteY11" fmla="*/ 461665 h 461665"/>
                      <a:gd name="connsiteX12" fmla="*/ 2250440 w 4500880"/>
                      <a:gd name="connsiteY12" fmla="*/ 461665 h 461665"/>
                      <a:gd name="connsiteX13" fmla="*/ 1642821 w 4500880"/>
                      <a:gd name="connsiteY13" fmla="*/ 461665 h 461665"/>
                      <a:gd name="connsiteX14" fmla="*/ 1080211 w 4500880"/>
                      <a:gd name="connsiteY14" fmla="*/ 461665 h 461665"/>
                      <a:gd name="connsiteX15" fmla="*/ 652628 w 4500880"/>
                      <a:gd name="connsiteY15" fmla="*/ 461665 h 461665"/>
                      <a:gd name="connsiteX16" fmla="*/ 0 w 4500880"/>
                      <a:gd name="connsiteY16" fmla="*/ 461665 h 461665"/>
                      <a:gd name="connsiteX17" fmla="*/ 0 w 4500880"/>
                      <a:gd name="connsiteY17" fmla="*/ 0 h 461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4500880" h="461665" fill="none" extrusionOk="0">
                        <a:moveTo>
                          <a:pt x="0" y="0"/>
                        </a:moveTo>
                        <a:cubicBezTo>
                          <a:pt x="191914" y="-46893"/>
                          <a:pt x="392954" y="51462"/>
                          <a:pt x="607619" y="0"/>
                        </a:cubicBezTo>
                        <a:cubicBezTo>
                          <a:pt x="822284" y="-51462"/>
                          <a:pt x="1016976" y="28213"/>
                          <a:pt x="1260246" y="0"/>
                        </a:cubicBezTo>
                        <a:cubicBezTo>
                          <a:pt x="1503516" y="-28213"/>
                          <a:pt x="1615459" y="52902"/>
                          <a:pt x="1912874" y="0"/>
                        </a:cubicBezTo>
                        <a:cubicBezTo>
                          <a:pt x="2210289" y="-52902"/>
                          <a:pt x="2256081" y="233"/>
                          <a:pt x="2565502" y="0"/>
                        </a:cubicBezTo>
                        <a:cubicBezTo>
                          <a:pt x="2874923" y="-233"/>
                          <a:pt x="2955448" y="43573"/>
                          <a:pt x="3083103" y="0"/>
                        </a:cubicBezTo>
                        <a:cubicBezTo>
                          <a:pt x="3210758" y="-43573"/>
                          <a:pt x="3530444" y="3332"/>
                          <a:pt x="3735730" y="0"/>
                        </a:cubicBezTo>
                        <a:cubicBezTo>
                          <a:pt x="3941016" y="-3332"/>
                          <a:pt x="4190079" y="31524"/>
                          <a:pt x="4500880" y="0"/>
                        </a:cubicBezTo>
                        <a:cubicBezTo>
                          <a:pt x="4508691" y="144667"/>
                          <a:pt x="4453736" y="336458"/>
                          <a:pt x="4500880" y="461665"/>
                        </a:cubicBezTo>
                        <a:cubicBezTo>
                          <a:pt x="4275902" y="482374"/>
                          <a:pt x="4097972" y="457478"/>
                          <a:pt x="3938270" y="461665"/>
                        </a:cubicBezTo>
                        <a:cubicBezTo>
                          <a:pt x="3778568" y="465852"/>
                          <a:pt x="3724090" y="413857"/>
                          <a:pt x="3510686" y="461665"/>
                        </a:cubicBezTo>
                        <a:cubicBezTo>
                          <a:pt x="3297282" y="509473"/>
                          <a:pt x="3126623" y="417242"/>
                          <a:pt x="2903068" y="461665"/>
                        </a:cubicBezTo>
                        <a:cubicBezTo>
                          <a:pt x="2679513" y="506088"/>
                          <a:pt x="2506277" y="421977"/>
                          <a:pt x="2250440" y="461665"/>
                        </a:cubicBezTo>
                        <a:cubicBezTo>
                          <a:pt x="1994603" y="501353"/>
                          <a:pt x="1838459" y="434446"/>
                          <a:pt x="1642821" y="461665"/>
                        </a:cubicBezTo>
                        <a:cubicBezTo>
                          <a:pt x="1447183" y="488884"/>
                          <a:pt x="1353931" y="445132"/>
                          <a:pt x="1080211" y="461665"/>
                        </a:cubicBezTo>
                        <a:cubicBezTo>
                          <a:pt x="806491" y="478198"/>
                          <a:pt x="757026" y="420235"/>
                          <a:pt x="652628" y="461665"/>
                        </a:cubicBezTo>
                        <a:cubicBezTo>
                          <a:pt x="548230" y="503095"/>
                          <a:pt x="217678" y="391676"/>
                          <a:pt x="0" y="461665"/>
                        </a:cubicBezTo>
                        <a:cubicBezTo>
                          <a:pt x="-1657" y="293774"/>
                          <a:pt x="36036" y="106316"/>
                          <a:pt x="0" y="0"/>
                        </a:cubicBezTo>
                        <a:close/>
                      </a:path>
                      <a:path w="4500880" h="461665" stroke="0" extrusionOk="0">
                        <a:moveTo>
                          <a:pt x="0" y="0"/>
                        </a:moveTo>
                        <a:cubicBezTo>
                          <a:pt x="156900" y="-21080"/>
                          <a:pt x="345843" y="46520"/>
                          <a:pt x="517601" y="0"/>
                        </a:cubicBezTo>
                        <a:cubicBezTo>
                          <a:pt x="689359" y="-46520"/>
                          <a:pt x="877587" y="13185"/>
                          <a:pt x="1170229" y="0"/>
                        </a:cubicBezTo>
                        <a:cubicBezTo>
                          <a:pt x="1462871" y="-13185"/>
                          <a:pt x="1523808" y="61235"/>
                          <a:pt x="1822856" y="0"/>
                        </a:cubicBezTo>
                        <a:cubicBezTo>
                          <a:pt x="2121904" y="-61235"/>
                          <a:pt x="2089139" y="6059"/>
                          <a:pt x="2250440" y="0"/>
                        </a:cubicBezTo>
                        <a:cubicBezTo>
                          <a:pt x="2411741" y="-6059"/>
                          <a:pt x="2577843" y="45199"/>
                          <a:pt x="2723032" y="0"/>
                        </a:cubicBezTo>
                        <a:cubicBezTo>
                          <a:pt x="2868221" y="-45199"/>
                          <a:pt x="3012237" y="63343"/>
                          <a:pt x="3285642" y="0"/>
                        </a:cubicBezTo>
                        <a:cubicBezTo>
                          <a:pt x="3559047" y="-63343"/>
                          <a:pt x="3617782" y="27695"/>
                          <a:pt x="3713226" y="0"/>
                        </a:cubicBezTo>
                        <a:cubicBezTo>
                          <a:pt x="3808670" y="-27695"/>
                          <a:pt x="4121599" y="67028"/>
                          <a:pt x="4500880" y="0"/>
                        </a:cubicBezTo>
                        <a:cubicBezTo>
                          <a:pt x="4518766" y="105755"/>
                          <a:pt x="4488330" y="301372"/>
                          <a:pt x="4500880" y="461665"/>
                        </a:cubicBezTo>
                        <a:cubicBezTo>
                          <a:pt x="4387511" y="487409"/>
                          <a:pt x="4184116" y="415256"/>
                          <a:pt x="4028288" y="461665"/>
                        </a:cubicBezTo>
                        <a:cubicBezTo>
                          <a:pt x="3872460" y="508074"/>
                          <a:pt x="3640972" y="460812"/>
                          <a:pt x="3465678" y="461665"/>
                        </a:cubicBezTo>
                        <a:cubicBezTo>
                          <a:pt x="3290384" y="462518"/>
                          <a:pt x="3221383" y="419647"/>
                          <a:pt x="2993085" y="461665"/>
                        </a:cubicBezTo>
                        <a:cubicBezTo>
                          <a:pt x="2764787" y="503683"/>
                          <a:pt x="2655443" y="436227"/>
                          <a:pt x="2385466" y="461665"/>
                        </a:cubicBezTo>
                        <a:cubicBezTo>
                          <a:pt x="2115489" y="487103"/>
                          <a:pt x="1959329" y="452711"/>
                          <a:pt x="1822856" y="461665"/>
                        </a:cubicBezTo>
                        <a:cubicBezTo>
                          <a:pt x="1686383" y="470619"/>
                          <a:pt x="1314040" y="437595"/>
                          <a:pt x="1170229" y="461665"/>
                        </a:cubicBezTo>
                        <a:cubicBezTo>
                          <a:pt x="1026418" y="485735"/>
                          <a:pt x="882662" y="411431"/>
                          <a:pt x="607619" y="461665"/>
                        </a:cubicBezTo>
                        <a:cubicBezTo>
                          <a:pt x="332576" y="511899"/>
                          <a:pt x="239588" y="402673"/>
                          <a:pt x="0" y="461665"/>
                        </a:cubicBezTo>
                        <a:cubicBezTo>
                          <a:pt x="-52552" y="316576"/>
                          <a:pt x="29062" y="16232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产品的「人设」要明确和稳定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E05C155-D8F4-CE45-A3AE-DB322DD5E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2783" y="2783010"/>
            <a:ext cx="2945123" cy="165663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FCCF42-4DF9-654A-A33C-EC093DCDC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2783" y="4914387"/>
            <a:ext cx="2945123" cy="147256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627D84D0-E128-8D4E-A2C9-52C4A8F37632}"/>
              </a:ext>
            </a:extLst>
          </p:cNvPr>
          <p:cNvSpPr/>
          <p:nvPr/>
        </p:nvSpPr>
        <p:spPr>
          <a:xfrm>
            <a:off x="9785235" y="4456125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0" i="0" u="none" strike="noStrike" dirty="0">
                <a:solidFill>
                  <a:srgbClr val="262626"/>
                </a:solidFill>
                <a:effectLst/>
                <a:latin typeface="Wawati SC" pitchFamily="82" charset="-122"/>
                <a:ea typeface="Wawati SC" pitchFamily="82" charset="-122"/>
              </a:rPr>
              <a:t>洛天依</a:t>
            </a:r>
            <a:endParaRPr lang="zh-CN" altLang="en-US" sz="1600" dirty="0"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77DAA0A-C6A4-EC43-BF28-8EE177CA8993}"/>
              </a:ext>
            </a:extLst>
          </p:cNvPr>
          <p:cNvSpPr/>
          <p:nvPr/>
        </p:nvSpPr>
        <p:spPr>
          <a:xfrm>
            <a:off x="9766800" y="6401665"/>
            <a:ext cx="8370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1600" i="0" u="none" strike="noStrike" dirty="0">
                <a:solidFill>
                  <a:srgbClr val="333333"/>
                </a:solidFill>
                <a:effectLst/>
                <a:latin typeface="Wawati SC" pitchFamily="82" charset="-122"/>
                <a:ea typeface="Wawati SC" pitchFamily="82" charset="-122"/>
              </a:rPr>
              <a:t>AYAYI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7D49069-57A0-CA4F-A736-96126EC52ABB}"/>
              </a:ext>
            </a:extLst>
          </p:cNvPr>
          <p:cNvSpPr txBox="1"/>
          <p:nvPr/>
        </p:nvSpPr>
        <p:spPr>
          <a:xfrm>
            <a:off x="8268107" y="1403773"/>
            <a:ext cx="85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FF8700"/>
                </a:solidFill>
                <a:latin typeface="Wawati SC" pitchFamily="82" charset="-122"/>
                <a:ea typeface="Wawati SC" pitchFamily="82" charset="-122"/>
              </a:rPr>
              <a:t>VS</a:t>
            </a:r>
            <a:endParaRPr kumimoji="1" lang="zh-CN" altLang="en-US" b="1" dirty="0">
              <a:solidFill>
                <a:srgbClr val="FF8700"/>
              </a:solidFill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EE794A9-3599-884A-BF80-72E828B87B10}"/>
              </a:ext>
            </a:extLst>
          </p:cNvPr>
          <p:cNvSpPr/>
          <p:nvPr/>
        </p:nvSpPr>
        <p:spPr>
          <a:xfrm>
            <a:off x="6384445" y="1862941"/>
            <a:ext cx="15696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>
                <a:latin typeface="Wawati SC" pitchFamily="82" charset="-122"/>
                <a:ea typeface="Wawati SC" pitchFamily="82" charset="-122"/>
              </a:rPr>
              <a:t>稳定性：一般</a:t>
            </a:r>
            <a:endParaRPr kumimoji="1" lang="en-US" altLang="zh-CN" dirty="0">
              <a:latin typeface="Wawati SC" pitchFamily="82" charset="-122"/>
              <a:ea typeface="Wawati SC" pitchFamily="82" charset="-122"/>
            </a:endParaRPr>
          </a:p>
          <a:p>
            <a:pPr algn="ctr"/>
            <a:r>
              <a:rPr kumimoji="1" lang="zh-CN" altLang="en-US" dirty="0">
                <a:latin typeface="Wawati SC" pitchFamily="82" charset="-122"/>
                <a:ea typeface="Wawati SC" pitchFamily="82" charset="-122"/>
              </a:rPr>
              <a:t>情绪价值：高</a:t>
            </a:r>
            <a:endParaRPr kumimoji="1" lang="en-US" altLang="zh-CN" dirty="0"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88CC98C-F868-E04B-BC41-C85AE2D70806}"/>
              </a:ext>
            </a:extLst>
          </p:cNvPr>
          <p:cNvSpPr/>
          <p:nvPr/>
        </p:nvSpPr>
        <p:spPr>
          <a:xfrm>
            <a:off x="9285100" y="1862940"/>
            <a:ext cx="18004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>
                <a:latin typeface="Wawati SC" pitchFamily="82" charset="-122"/>
                <a:ea typeface="Wawati SC" pitchFamily="82" charset="-122"/>
              </a:rPr>
              <a:t>稳定性：高</a:t>
            </a:r>
            <a:endParaRPr kumimoji="1" lang="en-US" altLang="zh-CN" dirty="0">
              <a:latin typeface="Wawati SC" pitchFamily="82" charset="-122"/>
              <a:ea typeface="Wawati SC" pitchFamily="82" charset="-122"/>
            </a:endParaRPr>
          </a:p>
          <a:p>
            <a:pPr algn="ctr"/>
            <a:r>
              <a:rPr kumimoji="1" lang="zh-CN" altLang="en-US" dirty="0">
                <a:latin typeface="Wawati SC" pitchFamily="82" charset="-122"/>
                <a:ea typeface="Wawati SC" pitchFamily="82" charset="-122"/>
              </a:rPr>
              <a:t>情绪价值：一般</a:t>
            </a:r>
            <a:endParaRPr kumimoji="1" lang="en-US" altLang="zh-CN" dirty="0"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9E60608-3EB3-684C-AA61-3BC73D4AD842}"/>
              </a:ext>
            </a:extLst>
          </p:cNvPr>
          <p:cNvSpPr/>
          <p:nvPr/>
        </p:nvSpPr>
        <p:spPr>
          <a:xfrm>
            <a:off x="6576805" y="1384122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>
                <a:latin typeface="Wawati SC" pitchFamily="82" charset="-122"/>
                <a:ea typeface="Wawati SC" pitchFamily="82" charset="-122"/>
              </a:rPr>
              <a:t>真人偶像 </a:t>
            </a:r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BB82472-14E5-2744-8C9F-FA99EF305E30}"/>
              </a:ext>
            </a:extLst>
          </p:cNvPr>
          <p:cNvSpPr/>
          <p:nvPr/>
        </p:nvSpPr>
        <p:spPr>
          <a:xfrm>
            <a:off x="9631349" y="138412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>
                <a:latin typeface="Wawati SC" pitchFamily="82" charset="-122"/>
                <a:ea typeface="Wawati SC" pitchFamily="82" charset="-122"/>
              </a:rPr>
              <a:t>虚拟偶像</a:t>
            </a:r>
            <a:endParaRPr lang="zh-CN" altLang="en-US" dirty="0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5982B818-A0A8-2A4C-8464-AD21006586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8557" y="2540714"/>
            <a:ext cx="2801842" cy="2801842"/>
          </a:xfrm>
          <a:prstGeom prst="rect">
            <a:avLst/>
          </a:prstGeom>
        </p:spPr>
      </p:pic>
      <p:sp>
        <p:nvSpPr>
          <p:cNvPr id="31" name="直角三角形 30">
            <a:extLst>
              <a:ext uri="{FF2B5EF4-FFF2-40B4-BE49-F238E27FC236}">
                <a16:creationId xmlns:a16="http://schemas.microsoft.com/office/drawing/2014/main" id="{60A3368E-6F8D-C24A-AB1A-91D52A67E2E4}"/>
              </a:ext>
            </a:extLst>
          </p:cNvPr>
          <p:cNvSpPr>
            <a:spLocks noChangeAspect="1"/>
          </p:cNvSpPr>
          <p:nvPr/>
        </p:nvSpPr>
        <p:spPr>
          <a:xfrm rot="5400000">
            <a:off x="15231" y="-24059"/>
            <a:ext cx="396000" cy="426463"/>
          </a:xfrm>
          <a:prstGeom prst="rtTriangle">
            <a:avLst/>
          </a:prstGeom>
          <a:solidFill>
            <a:srgbClr val="FF87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5B240DD-FD28-1047-8359-EA9E952C57D4}"/>
              </a:ext>
            </a:extLst>
          </p:cNvPr>
          <p:cNvSpPr/>
          <p:nvPr/>
        </p:nvSpPr>
        <p:spPr>
          <a:xfrm>
            <a:off x="426463" y="2144373"/>
            <a:ext cx="5128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偶像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—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 核心是</a:t>
            </a:r>
            <a:r>
              <a:rPr lang="e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TA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Wawati SC" pitchFamily="82" charset="-122"/>
                <a:ea typeface="Wawati SC" pitchFamily="82" charset="-122"/>
              </a:rPr>
              <a:t>所提供的情绪价值</a:t>
            </a:r>
          </a:p>
        </p:txBody>
      </p:sp>
    </p:spTree>
    <p:extLst>
      <p:ext uri="{BB962C8B-B14F-4D97-AF65-F5344CB8AC3E}">
        <p14:creationId xmlns:p14="http://schemas.microsoft.com/office/powerpoint/2010/main" val="833276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8A8263-56FC-D74A-BC43-94562C57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84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CN" altLang="en-US" sz="4800" b="1" dirty="0">
                <a:solidFill>
                  <a:srgbClr val="FF9F4B"/>
                </a:solidFill>
                <a:latin typeface="Wawati SC" pitchFamily="82" charset="-122"/>
                <a:ea typeface="Wawati SC" pitchFamily="82" charset="-122"/>
              </a:rPr>
              <a:t>「情绪关系」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26D7433-0896-3C4A-A22A-830C428EA7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8128" y="2850782"/>
            <a:ext cx="3404991" cy="235879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1E370DC-669A-B247-9396-CBD439FDC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912" y="2850782"/>
            <a:ext cx="2005328" cy="2358798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2A49368E-4F21-B448-8C94-0EA170E50AB1}"/>
              </a:ext>
            </a:extLst>
          </p:cNvPr>
          <p:cNvSpPr/>
          <p:nvPr/>
        </p:nvSpPr>
        <p:spPr>
          <a:xfrm>
            <a:off x="438912" y="185591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组合</a:t>
            </a:r>
            <a:r>
              <a:rPr lang="zh-CN" altLang="en-US" dirty="0">
                <a:solidFill>
                  <a:srgbClr val="000000"/>
                </a:solidFill>
                <a:latin typeface="Wawati SC" pitchFamily="82" charset="-122"/>
                <a:ea typeface="Wawati SC" pitchFamily="82" charset="-122"/>
              </a:rPr>
              <a:t>，</a:t>
            </a:r>
            <a:r>
              <a:rPr lang="zh-CN" altLang="en-US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产品核心是人</a:t>
            </a:r>
            <a:endParaRPr lang="en-US" altLang="zh-CN" dirty="0">
              <a:solidFill>
                <a:srgbClr val="000000"/>
              </a:solidFill>
              <a:latin typeface="Wawati SC" pitchFamily="82" charset="-122"/>
              <a:ea typeface="Wawati SC" pitchFamily="82" charset="-122"/>
            </a:endParaRPr>
          </a:p>
          <a:p>
            <a:r>
              <a:rPr lang="zh-CN" altLang="en-US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团体，产品核心是「成员之间的情绪关系」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4219A65-8801-0048-8205-BD116D596729}"/>
              </a:ext>
            </a:extLst>
          </p:cNvPr>
          <p:cNvSpPr/>
          <p:nvPr/>
        </p:nvSpPr>
        <p:spPr>
          <a:xfrm>
            <a:off x="438912" y="5780911"/>
            <a:ext cx="7802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「偶像团体」、「关系游戏」</a:t>
            </a:r>
            <a:r>
              <a:rPr lang="zh-CN" altLang="en-US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都是一种以情绪关系为内核的精神消费产品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7162E07C-2249-B34E-954F-A9B22B9C27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62" t="3257" r="4279" b="5355"/>
          <a:stretch/>
        </p:blipFill>
        <p:spPr>
          <a:xfrm>
            <a:off x="6861829" y="1781073"/>
            <a:ext cx="3204000" cy="19402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48998854-7805-AB41-A6F5-A038C5AEBF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7558" y="3551084"/>
            <a:ext cx="3106300" cy="31063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F396FEA-48F2-F645-8BE6-1352141F656B}"/>
              </a:ext>
            </a:extLst>
          </p:cNvPr>
          <p:cNvSpPr txBox="1"/>
          <p:nvPr/>
        </p:nvSpPr>
        <p:spPr>
          <a:xfrm>
            <a:off x="438912" y="1333121"/>
            <a:ext cx="282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Wawati SC" pitchFamily="82" charset="-122"/>
                <a:ea typeface="Wawati SC" pitchFamily="82" charset="-122"/>
              </a:rPr>
              <a:t>偶像团体 </a:t>
            </a:r>
            <a:r>
              <a:rPr kumimoji="1" lang="en-US" altLang="zh-CN" dirty="0">
                <a:latin typeface="Wawati SC" pitchFamily="82" charset="-122"/>
                <a:ea typeface="Wawati SC" pitchFamily="82" charset="-122"/>
              </a:rPr>
              <a:t>—</a:t>
            </a:r>
            <a:r>
              <a:rPr kumimoji="1" lang="zh-CN" altLang="en-US" dirty="0">
                <a:latin typeface="Wawati SC" pitchFamily="82" charset="-122"/>
                <a:ea typeface="Wawati SC" pitchFamily="82" charset="-122"/>
              </a:rPr>
              <a:t> 制造关系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5E11709-0AD3-2143-B194-5047F9E1BF7F}"/>
              </a:ext>
            </a:extLst>
          </p:cNvPr>
          <p:cNvSpPr/>
          <p:nvPr/>
        </p:nvSpPr>
        <p:spPr>
          <a:xfrm>
            <a:off x="6761309" y="1333121"/>
            <a:ext cx="38010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关系游戏 </a:t>
            </a:r>
            <a:r>
              <a:rPr lang="en-US" altLang="zh-CN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—</a:t>
            </a:r>
            <a:r>
              <a:rPr lang="zh-CN" altLang="en-US" dirty="0">
                <a:solidFill>
                  <a:srgbClr val="000000"/>
                </a:solidFill>
                <a:effectLst/>
                <a:latin typeface="Wawati SC" pitchFamily="82" charset="-122"/>
                <a:ea typeface="Wawati SC" pitchFamily="82" charset="-122"/>
              </a:rPr>
              <a:t> 可控、稳定的情绪价值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D92DF89D-36B4-AF4E-8D21-82A760C53534}"/>
              </a:ext>
            </a:extLst>
          </p:cNvPr>
          <p:cNvSpPr>
            <a:spLocks noChangeAspect="1"/>
          </p:cNvSpPr>
          <p:nvPr/>
        </p:nvSpPr>
        <p:spPr>
          <a:xfrm rot="5400000">
            <a:off x="15231" y="-24059"/>
            <a:ext cx="396000" cy="426463"/>
          </a:xfrm>
          <a:prstGeom prst="rtTriangle">
            <a:avLst/>
          </a:prstGeom>
          <a:solidFill>
            <a:srgbClr val="FF87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615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968C21-135C-044D-B4A6-3D21B5787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CN" altLang="en-US" sz="4800" b="1" dirty="0">
                <a:solidFill>
                  <a:srgbClr val="FF9F4B"/>
                </a:solidFill>
                <a:latin typeface="Wawati SC" pitchFamily="82" charset="-122"/>
                <a:ea typeface="Wawati SC" pitchFamily="82" charset="-122"/>
              </a:rPr>
              <a:t>「附近的远方」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DF9639E-75BA-FC49-823C-2EE601B00F19}"/>
              </a:ext>
            </a:extLst>
          </p:cNvPr>
          <p:cNvSpPr/>
          <p:nvPr/>
        </p:nvSpPr>
        <p:spPr>
          <a:xfrm rot="20549582">
            <a:off x="225538" y="1337512"/>
            <a:ext cx="30700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第一代的商业景观</a:t>
            </a:r>
            <a:endParaRPr lang="en-US" altLang="zh-CN" dirty="0"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0C7B49-5735-724B-804C-416731952C29}"/>
              </a:ext>
            </a:extLst>
          </p:cNvPr>
          <p:cNvSpPr/>
          <p:nvPr/>
        </p:nvSpPr>
        <p:spPr>
          <a:xfrm>
            <a:off x="1248734" y="6434096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第二代的商业景观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097181E-A35D-2E4F-99EE-D5A4E5FD7BD5}"/>
              </a:ext>
            </a:extLst>
          </p:cNvPr>
          <p:cNvSpPr/>
          <p:nvPr/>
        </p:nvSpPr>
        <p:spPr>
          <a:xfrm>
            <a:off x="5560812" y="3084822"/>
            <a:ext cx="20313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第三代的商业景观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5182031-5266-6741-B341-D8C8AAE89942}"/>
              </a:ext>
            </a:extLst>
          </p:cNvPr>
          <p:cNvSpPr/>
          <p:nvPr/>
        </p:nvSpPr>
        <p:spPr>
          <a:xfrm rot="446216">
            <a:off x="8963640" y="6386282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第四代的商业景观</a:t>
            </a:r>
            <a:endParaRPr lang="en-US" altLang="zh-CN" dirty="0"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DA08204-8E91-DD44-B5FF-81DD2A87BB0C}"/>
              </a:ext>
            </a:extLst>
          </p:cNvPr>
          <p:cNvSpPr/>
          <p:nvPr/>
        </p:nvSpPr>
        <p:spPr>
          <a:xfrm>
            <a:off x="5560813" y="6434096"/>
            <a:ext cx="20313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Wawati SC" pitchFamily="82" charset="-122"/>
                <a:ea typeface="Wawati SC" pitchFamily="82" charset="-122"/>
              </a:rPr>
              <a:t>第五代的商业景观</a:t>
            </a:r>
            <a:endParaRPr kumimoji="1" lang="zh-CN" altLang="en-US" dirty="0">
              <a:latin typeface="Wawati SC" pitchFamily="82" charset="-122"/>
              <a:ea typeface="Wawati SC" pitchFamily="8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DD2D708-69D4-1E41-B9A0-FD323BA97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976" y="646103"/>
            <a:ext cx="3777913" cy="238982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B07D38F-491F-D743-A2B0-556665DF4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46216">
            <a:off x="8832403" y="859444"/>
            <a:ext cx="3095157" cy="547605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3415D3E2-5303-EC48-8F64-C524B47F4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921592">
            <a:off x="492705" y="1667476"/>
            <a:ext cx="3857619" cy="21602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3F9839A-3C56-F649-B970-55B1CC135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0237" y="4058520"/>
            <a:ext cx="2354089" cy="235408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77758F0-3653-8C4C-BAEC-38ABFEC527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81976" y="3817442"/>
            <a:ext cx="3777913" cy="251986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1" name="直角三角形 20">
            <a:extLst>
              <a:ext uri="{FF2B5EF4-FFF2-40B4-BE49-F238E27FC236}">
                <a16:creationId xmlns:a16="http://schemas.microsoft.com/office/drawing/2014/main" id="{FD3F197E-66C1-9A4B-B65E-B338CCE386ED}"/>
              </a:ext>
            </a:extLst>
          </p:cNvPr>
          <p:cNvSpPr>
            <a:spLocks noChangeAspect="1"/>
          </p:cNvSpPr>
          <p:nvPr/>
        </p:nvSpPr>
        <p:spPr>
          <a:xfrm rot="5400000">
            <a:off x="15231" y="-24059"/>
            <a:ext cx="396000" cy="426463"/>
          </a:xfrm>
          <a:prstGeom prst="rtTriangle">
            <a:avLst/>
          </a:prstGeom>
          <a:solidFill>
            <a:srgbClr val="FF87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8809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243E96-2775-1B4F-AB06-F10F0FE8872F}"/>
              </a:ext>
            </a:extLst>
          </p:cNvPr>
          <p:cNvSpPr>
            <a:spLocks noChangeAspect="1"/>
          </p:cNvSpPr>
          <p:nvPr/>
        </p:nvSpPr>
        <p:spPr bwMode="auto">
          <a:xfrm>
            <a:off x="0" y="-185739"/>
            <a:ext cx="12192000" cy="8761783"/>
          </a:xfrm>
          <a:prstGeom prst="rect">
            <a:avLst/>
          </a:prstGeom>
          <a:solidFill>
            <a:srgbClr val="FF87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D5D5574-6E88-0A4E-AC03-A5864593D9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25822" y="1229891"/>
            <a:ext cx="5107783" cy="453863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AE6608C-A601-394F-BFB8-35DF0BAFA2E5}"/>
              </a:ext>
            </a:extLst>
          </p:cNvPr>
          <p:cNvSpPr txBox="1"/>
          <p:nvPr/>
        </p:nvSpPr>
        <p:spPr>
          <a:xfrm>
            <a:off x="6871504" y="3966527"/>
            <a:ext cx="1943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Wawati SC" pitchFamily="82" charset="-122"/>
                <a:ea typeface="Wawati SC" pitchFamily="82" charset="-122"/>
              </a:rPr>
              <a:t>记得点赞哦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F7F3AA7-8613-6749-84BF-7F789F708F06}"/>
              </a:ext>
            </a:extLst>
          </p:cNvPr>
          <p:cNvSpPr txBox="1"/>
          <p:nvPr/>
        </p:nvSpPr>
        <p:spPr>
          <a:xfrm>
            <a:off x="1643072" y="814393"/>
            <a:ext cx="5329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5400" dirty="0">
                <a:latin typeface="Wawati SC" pitchFamily="82" charset="-122"/>
                <a:ea typeface="Wawati SC" pitchFamily="82" charset="-122"/>
              </a:rPr>
              <a:t>Thanks~</a:t>
            </a:r>
            <a:endParaRPr kumimoji="1" lang="zh-CN" altLang="en-US" sz="5400" dirty="0">
              <a:latin typeface="Wawati SC" pitchFamily="82" charset="-122"/>
              <a:ea typeface="Wawati SC" pitchFamily="8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4060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3209</TotalTime>
  <Words>290</Words>
  <Application>Microsoft Macintosh PowerPoint</Application>
  <PresentationFormat>宽屏</PresentationFormat>
  <Paragraphs>51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等线</vt:lpstr>
      <vt:lpstr>等线 Light</vt:lpstr>
      <vt:lpstr>Wawati SC</vt:lpstr>
      <vt:lpstr>Arial</vt:lpstr>
      <vt:lpstr>Office 主题​​</vt:lpstr>
      <vt:lpstr>PowerPoint 演示文稿</vt:lpstr>
      <vt:lpstr>「泡泡玛特」</vt:lpstr>
      <vt:lpstr>「情绪价值」</vt:lpstr>
      <vt:lpstr>「情绪关系」</vt:lpstr>
      <vt:lpstr>「情绪关系」</vt:lpstr>
      <vt:lpstr>「附近的远方」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28</cp:revision>
  <dcterms:created xsi:type="dcterms:W3CDTF">2022-02-12T09:42:21Z</dcterms:created>
  <dcterms:modified xsi:type="dcterms:W3CDTF">2022-03-12T04:27:00Z</dcterms:modified>
</cp:coreProperties>
</file>

<file path=docProps/thumbnail.jpeg>
</file>